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Brickwork-SD-R1acr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Freeform 12"/>
          <p:cNvSpPr/>
          <p:nvPr/>
        </p:nvSpPr>
        <p:spPr>
          <a:xfrm>
            <a:off x="-11289" y="-16933"/>
            <a:ext cx="11672712" cy="6451600"/>
          </a:xfrm>
          <a:custGeom>
            <a:avLst/>
            <a:gdLst/>
            <a:ahLst/>
            <a:cxnLst/>
            <a:rect l="l" t="t" r="r" b="b"/>
            <a:pathLst>
              <a:path w="8754534" h="6451600">
                <a:moveTo>
                  <a:pt x="8373534" y="0"/>
                </a:moveTo>
                <a:lnTo>
                  <a:pt x="8754534" y="5994400"/>
                </a:lnTo>
                <a:lnTo>
                  <a:pt x="0" y="6451600"/>
                </a:lnTo>
                <a:lnTo>
                  <a:pt x="0" y="0"/>
                </a:lnTo>
                <a:lnTo>
                  <a:pt x="8373534" y="0"/>
                </a:lnTo>
                <a:close/>
              </a:path>
            </a:pathLst>
          </a:cu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13838" y="4445001"/>
            <a:ext cx="11286260" cy="1715811"/>
          </a:xfrm>
          <a:custGeom>
            <a:avLst/>
            <a:gdLst/>
            <a:ahLst/>
            <a:cxnLst/>
            <a:rect l="l" t="t" r="r" b="b"/>
            <a:pathLst>
              <a:path w="8428428" h="1878553">
                <a:moveTo>
                  <a:pt x="0" y="438229"/>
                </a:moveTo>
                <a:lnTo>
                  <a:pt x="8343246" y="0"/>
                </a:lnTo>
                <a:lnTo>
                  <a:pt x="8428428" y="1424838"/>
                </a:lnTo>
                <a:lnTo>
                  <a:pt x="7515" y="1878553"/>
                </a:lnTo>
                <a:lnTo>
                  <a:pt x="0" y="438229"/>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9" name="Freeform 28"/>
          <p:cNvSpPr/>
          <p:nvPr/>
        </p:nvSpPr>
        <p:spPr>
          <a:xfrm>
            <a:off x="-3818" y="0"/>
            <a:ext cx="7748313" cy="321615"/>
          </a:xfrm>
          <a:custGeom>
            <a:avLst/>
            <a:gdLst/>
            <a:ahLst/>
            <a:cxnLst/>
            <a:rect l="l" t="t" r="r" b="b"/>
            <a:pathLst>
              <a:path w="5811235" h="321615">
                <a:moveTo>
                  <a:pt x="0" y="0"/>
                </a:moveTo>
                <a:lnTo>
                  <a:pt x="5811235" y="0"/>
                </a:lnTo>
                <a:lnTo>
                  <a:pt x="1" y="321615"/>
                </a:lnTo>
                <a:cubicBezTo>
                  <a:pt x="1" y="214410"/>
                  <a:pt x="0" y="107205"/>
                  <a:pt x="0" y="0"/>
                </a:cubicBez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30" name="Freeform 29"/>
          <p:cNvSpPr/>
          <p:nvPr/>
        </p:nvSpPr>
        <p:spPr>
          <a:xfrm rot="21420000">
            <a:off x="-227691" y="213023"/>
            <a:ext cx="11307379" cy="5746008"/>
          </a:xfrm>
          <a:custGeom>
            <a:avLst/>
            <a:gdLst/>
            <a:ahLst/>
            <a:cxnLst/>
            <a:rect l="l" t="t" r="r" b="b"/>
            <a:pathLst>
              <a:path w="11307378" h="5746008">
                <a:moveTo>
                  <a:pt x="11270997" y="0"/>
                </a:moveTo>
                <a:lnTo>
                  <a:pt x="11307378" y="5746008"/>
                </a:lnTo>
                <a:lnTo>
                  <a:pt x="1" y="574313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601888" y="668338"/>
            <a:ext cx="10044699" cy="2766528"/>
          </a:xfrm>
        </p:spPr>
        <p:txBody>
          <a:bodyPr anchor="b">
            <a:normAutofit/>
          </a:bodyPr>
          <a:lstStyle>
            <a:lvl1pPr algn="r">
              <a:defRPr sz="7200"/>
            </a:lvl1pPr>
          </a:lstStyle>
          <a:p>
            <a:r>
              <a:rPr lang="en-GB"/>
              <a:t>Click to edit Master title style</a:t>
            </a:r>
            <a:endParaRPr lang="en-US" dirty="0"/>
          </a:p>
        </p:txBody>
      </p:sp>
      <p:sp>
        <p:nvSpPr>
          <p:cNvPr id="3" name="Subtitle 2"/>
          <p:cNvSpPr>
            <a:spLocks noGrp="1"/>
          </p:cNvSpPr>
          <p:nvPr>
            <p:ph type="subTitle" idx="1"/>
          </p:nvPr>
        </p:nvSpPr>
        <p:spPr>
          <a:xfrm rot="21420000">
            <a:off x="739283" y="3446831"/>
            <a:ext cx="10016080" cy="550333"/>
          </a:xfrm>
        </p:spPr>
        <p:txBody>
          <a:bodyPr anchor="t">
            <a:noAutofit/>
          </a:bodyPr>
          <a:lstStyle>
            <a:lvl1pPr marL="0" indent="0" algn="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rot="21420000">
            <a:off x="4892095" y="4714242"/>
            <a:ext cx="6143653" cy="942356"/>
          </a:xfrm>
        </p:spPr>
        <p:txBody>
          <a:bodyPr/>
          <a:lstStyle>
            <a:lvl1pPr algn="ctr">
              <a:defRPr sz="4200">
                <a:solidFill>
                  <a:schemeClr val="accent1">
                    <a:lumMod val="50000"/>
                  </a:schemeClr>
                </a:solidFill>
              </a:defRPr>
            </a:lvl1pPr>
          </a:lstStyle>
          <a:p>
            <a:fld id="{86FCFFD4-5652-4767-AA22-C441E28A3072}" type="datetimeFigureOut">
              <a:rPr lang="en-US" dirty="0"/>
              <a:t>4/28/25</a:t>
            </a:fld>
            <a:endParaRPr lang="en-US" dirty="0"/>
          </a:p>
        </p:txBody>
      </p:sp>
      <p:sp>
        <p:nvSpPr>
          <p:cNvPr id="5" name="Footer Placeholder 4"/>
          <p:cNvSpPr>
            <a:spLocks noGrp="1"/>
          </p:cNvSpPr>
          <p:nvPr>
            <p:ph type="ftr" sz="quarter" idx="11"/>
          </p:nvPr>
        </p:nvSpPr>
        <p:spPr>
          <a:xfrm rot="21420000">
            <a:off x="-16178" y="4954636"/>
            <a:ext cx="3982759" cy="918361"/>
          </a:xfrm>
        </p:spPr>
        <p:txBody>
          <a:bodyPr vert="horz" lIns="91440" tIns="45720" rIns="91440" bIns="45720" rtlCol="0" anchor="ctr"/>
          <a:lstStyle>
            <a:lvl1pPr algn="r">
              <a:defRPr lang="en-US" sz="4200" dirty="0"/>
            </a:lvl1pPr>
          </a:lstStyle>
          <a:p>
            <a:endParaRPr lang="en-US" dirty="0"/>
          </a:p>
        </p:txBody>
      </p:sp>
      <p:sp>
        <p:nvSpPr>
          <p:cNvPr id="6" name="Slide Number Placeholder 5"/>
          <p:cNvSpPr>
            <a:spLocks noGrp="1"/>
          </p:cNvSpPr>
          <p:nvPr>
            <p:ph type="sldNum" sz="quarter" idx="12"/>
          </p:nvPr>
        </p:nvSpPr>
        <p:spPr>
          <a:xfrm rot="21420000">
            <a:off x="9868691" y="3819948"/>
            <a:ext cx="907187"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33" name="5-Point Star 32"/>
          <p:cNvSpPr/>
          <p:nvPr/>
        </p:nvSpPr>
        <p:spPr>
          <a:xfrm rot="21420000">
            <a:off x="4162602" y="5057183"/>
            <a:ext cx="687181"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26880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4106333"/>
            <a:ext cx="10394708" cy="58884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5802" y="685801"/>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978D94F-17FC-4DBA-B892-CD4B3034A353}" type="datetimeFigureOut">
              <a:rPr lang="en-US" dirty="0"/>
              <a:t>4/28/25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8078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2" y="685802"/>
            <a:ext cx="10396903" cy="3194903"/>
          </a:xfrm>
        </p:spPr>
        <p:txBody>
          <a:bodyPr anchor="ctr">
            <a:normAutofit/>
          </a:bodyPr>
          <a:lstStyle>
            <a:lvl1pPr algn="ctr">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781"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FE983A-6252-4FA3-A7AE-5E2C849F48F9}" type="datetimeFigureOut">
              <a:rPr lang="en-US" dirty="0"/>
              <a:t>4/28/25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47739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3" y="685800"/>
            <a:ext cx="9525020" cy="2916704"/>
          </a:xfrm>
        </p:spPr>
        <p:txBody>
          <a:bodyPr anchor="ctr">
            <a:normAutofit/>
          </a:bodyPr>
          <a:lstStyle>
            <a:lvl1pPr algn="ctr">
              <a:defRPr sz="4800"/>
            </a:lvl1pPr>
          </a:lstStyle>
          <a:p>
            <a:r>
              <a:rPr lang="en-GB"/>
              <a:t>Click to edit Master title style</a:t>
            </a:r>
            <a:endParaRPr lang="en-US" dirty="0"/>
          </a:p>
        </p:txBody>
      </p:sp>
      <p:sp>
        <p:nvSpPr>
          <p:cNvPr id="12" name="Text Placeholder 3"/>
          <p:cNvSpPr>
            <a:spLocks noGrp="1"/>
          </p:cNvSpPr>
          <p:nvPr>
            <p:ph type="body" sz="half" idx="13"/>
          </p:nvPr>
        </p:nvSpPr>
        <p:spPr>
          <a:xfrm>
            <a:off x="1550265"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1" y="4106334"/>
            <a:ext cx="10396883"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528F7F8-6DF1-4292-9E24-2C2DABFFE99B}" type="datetimeFigureOut">
              <a:rPr lang="en-US" dirty="0"/>
              <a:t>4/28/25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539040" y="8878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1" name="TextBox 10"/>
          <p:cNvSpPr txBox="1"/>
          <p:nvPr/>
        </p:nvSpPr>
        <p:spPr>
          <a:xfrm>
            <a:off x="10529529" y="290648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5296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1" y="1723855"/>
            <a:ext cx="10394707" cy="2511835"/>
          </a:xfrm>
        </p:spPr>
        <p:txBody>
          <a:bodyPr anchor="b">
            <a:normAutofit/>
          </a:bodyPr>
          <a:lstStyle>
            <a:lvl1pPr algn="l">
              <a:defRPr sz="4800"/>
            </a:lvl1pPr>
          </a:lstStyle>
          <a:p>
            <a:r>
              <a:rPr lang="en-GB"/>
              <a:t>Click to edit Master title style</a:t>
            </a:r>
            <a:endParaRPr lang="en-US" dirty="0"/>
          </a:p>
        </p:txBody>
      </p:sp>
      <p:sp>
        <p:nvSpPr>
          <p:cNvPr id="4" name="Text Placeholder 3"/>
          <p:cNvSpPr>
            <a:spLocks noGrp="1"/>
          </p:cNvSpPr>
          <p:nvPr>
            <p:ph type="body" sz="half" idx="2"/>
          </p:nvPr>
        </p:nvSpPr>
        <p:spPr>
          <a:xfrm>
            <a:off x="685801"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F9B26A6-D535-4143-B8EE-86A468AFBC2C}" type="datetimeFigureOut">
              <a:rPr lang="en-US" dirty="0"/>
              <a:t>4/28/25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3256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1" y="685801"/>
            <a:ext cx="10394707" cy="1151965"/>
          </a:xfrm>
        </p:spPr>
        <p:txBody>
          <a:bodyPr/>
          <a:lstStyle>
            <a:lvl1pPr algn="ctr">
              <a:defRPr/>
            </a:lvl1pPr>
          </a:lstStyle>
          <a:p>
            <a:r>
              <a:rPr lang="en-GB"/>
              <a:t>Click to edit Master title style</a:t>
            </a:r>
            <a:endParaRPr lang="en-US" dirty="0"/>
          </a:p>
        </p:txBody>
      </p:sp>
      <p:sp>
        <p:nvSpPr>
          <p:cNvPr id="7" name="Text Placeholder 2"/>
          <p:cNvSpPr>
            <a:spLocks noGrp="1"/>
          </p:cNvSpPr>
          <p:nvPr>
            <p:ph type="body" idx="1"/>
          </p:nvPr>
        </p:nvSpPr>
        <p:spPr>
          <a:xfrm>
            <a:off x="685803"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803"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234623"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A1109337-9612-4749-85E9-9B1759881A09}" type="datetimeFigureOut">
              <a:rPr lang="en-US" dirty="0"/>
              <a:t>4/28/25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50006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1"/>
            <a:ext cx="10396883" cy="1151965"/>
          </a:xfrm>
        </p:spPr>
        <p:txBody>
          <a:bodyPr/>
          <a:lstStyle>
            <a:lvl1pPr algn="ctr">
              <a:defRPr/>
            </a:lvl1pPr>
          </a:lstStyle>
          <a:p>
            <a:r>
              <a:rPr lang="en-GB"/>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5780" y="2063396"/>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91840" y="4389289"/>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237411"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235999" y="2063397"/>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235998" y="4389286"/>
            <a:ext cx="3311540"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76872023-CC5F-478F-9515-943786244957}" type="datetimeFigureOut">
              <a:rPr lang="en-US" dirty="0"/>
              <a:t>4/28/25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20214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685801" y="2063396"/>
            <a:ext cx="10394707" cy="331119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9190F79-BD4F-4F71-871C-DADDFBF0601E}" type="datetimeFigureOut">
              <a:rPr lang="en-US" dirty="0"/>
              <a:t>4/28/25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65727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2"/>
            <a:ext cx="2264647" cy="4688785"/>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685802" y="685802"/>
            <a:ext cx="7904431" cy="468878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6F5EE15-5B1D-4626-9E26-DE60EB9C79EE}" type="datetimeFigureOut">
              <a:rPr lang="en-US" dirty="0"/>
              <a:t>4/28/25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25596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BADEACD-722F-4835-8C36-350D1156C46F}" type="datetimeFigureOut">
              <a:rPr lang="en-US" dirty="0"/>
              <a:t>4/28/25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875349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1"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AA91D2F-C98D-461D-8520-60E71130446C}" type="datetimeFigureOut">
              <a:rPr lang="en-US" dirty="0"/>
              <a:t>4/28/25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2593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2"/>
            <a:ext cx="10394707" cy="3193487"/>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F187BB-EB42-4973-8108-1039EEE1ABEB}" type="datetimeFigureOut">
              <a:rPr lang="en-US" dirty="0"/>
              <a:t>4/28/25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35910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3" cy="1158140"/>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5088715"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5993971" y="2063396"/>
            <a:ext cx="5086539" cy="3311189"/>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5094EC1-07E7-46CE-BD4D-803A40CCC650}" type="datetimeFigureOut">
              <a:rPr lang="en-US" dirty="0"/>
              <a:t>4/28/25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526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86092" y="2063396"/>
            <a:ext cx="4788423"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685803" y="2861733"/>
            <a:ext cx="5088712"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87121" y="2063396"/>
            <a:ext cx="479556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5993970" y="2861733"/>
            <a:ext cx="5088713" cy="2512852"/>
          </a:xfr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F3F1087-2093-46ED-80DD-B57925DA0BA6}" type="datetimeFigureOut">
              <a:rPr lang="en-US" dirty="0"/>
              <a:t>4/28/25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7650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EF3928F-6A83-4C93-A36D-60F2EFA718F5}" type="datetimeFigureOut">
              <a:rPr lang="en-US" dirty="0"/>
              <a:t>4/28/25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2477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13C038-2EBF-4E11-97BE-A953678E6045}" type="datetimeFigureOut">
              <a:rPr lang="en-US" dirty="0"/>
              <a:t>4/28/25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25563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GB"/>
              <a:t>Click to edit Master title style</a:t>
            </a:r>
            <a:endParaRPr lang="en-US" dirty="0"/>
          </a:p>
        </p:txBody>
      </p:sp>
      <p:sp>
        <p:nvSpPr>
          <p:cNvPr id="10" name="Content Placeholder 2"/>
          <p:cNvSpPr>
            <a:spLocks noGrp="1"/>
          </p:cNvSpPr>
          <p:nvPr>
            <p:ph sz="quarter" idx="13"/>
          </p:nvPr>
        </p:nvSpPr>
        <p:spPr>
          <a:xfrm>
            <a:off x="5046134" y="685802"/>
            <a:ext cx="6034375" cy="468878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93643" y="2709054"/>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FE9EE0F-C015-4081-928C-E8179E40D797}" type="datetimeFigureOut">
              <a:rPr lang="en-US" dirty="0"/>
              <a:t>4/28/25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40978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5877563" cy="2023252"/>
          </a:xfrm>
        </p:spPr>
        <p:txBody>
          <a:bodyPr anchor="b">
            <a:normAutofit/>
          </a:bodyPr>
          <a:lstStyle>
            <a:lvl1pPr algn="ctr">
              <a:defRPr sz="36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63654" y="1"/>
            <a:ext cx="4216855"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2" y="2709054"/>
            <a:ext cx="587756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9A3A358-440B-44C9-943B-EE88A5D6669F}" type="datetimeFigureOut">
              <a:rPr lang="en-US" dirty="0"/>
              <a:t>4/28/25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51649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8" name="Picture 7" descr="Brickwork-SD-R1acrop.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1"/>
            <a:ext cx="12005351"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grpSp>
      <p:sp>
        <p:nvSpPr>
          <p:cNvPr id="2" name="Title Placeholder 1"/>
          <p:cNvSpPr>
            <a:spLocks noGrp="1"/>
          </p:cNvSpPr>
          <p:nvPr>
            <p:ph type="title"/>
          </p:nvPr>
        </p:nvSpPr>
        <p:spPr>
          <a:xfrm>
            <a:off x="685801" y="685801"/>
            <a:ext cx="10396883" cy="1151965"/>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685801" y="2063396"/>
            <a:ext cx="10396883" cy="3311189"/>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2800" cap="all" baseline="0">
                <a:solidFill>
                  <a:schemeClr val="accent1">
                    <a:lumMod val="50000"/>
                  </a:schemeClr>
                </a:solidFill>
              </a:defRPr>
            </a:lvl1pPr>
          </a:lstStyle>
          <a:p>
            <a:fld id="{6239B335-F5C8-4EDF-B1E2-6347D416EBE4}" type="datetimeFigureOut">
              <a:rPr lang="en-US" dirty="0"/>
              <a:t>4/28/25</a:t>
            </a:fld>
            <a:endParaRPr lang="en-US" dirty="0"/>
          </a:p>
        </p:txBody>
      </p:sp>
      <p:sp>
        <p:nvSpPr>
          <p:cNvPr id="5" name="Footer Placeholder 4"/>
          <p:cNvSpPr>
            <a:spLocks noGrp="1"/>
          </p:cNvSpPr>
          <p:nvPr>
            <p:ph type="ftr" sz="quarter" idx="3"/>
          </p:nvPr>
        </p:nvSpPr>
        <p:spPr>
          <a:xfrm>
            <a:off x="685802" y="5757334"/>
            <a:ext cx="5499719" cy="498470"/>
          </a:xfrm>
          <a:prstGeom prst="rect">
            <a:avLst/>
          </a:prstGeom>
        </p:spPr>
        <p:txBody>
          <a:bodyPr vert="horz" lIns="91440" tIns="45720" rIns="91440" bIns="45720" rtlCol="0" anchor="ctr"/>
          <a:lstStyle>
            <a:lvl1pPr algn="l">
              <a:defRPr sz="28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7" cy="498470"/>
          </a:xfrm>
          <a:prstGeom prst="rect">
            <a:avLst/>
          </a:prstGeom>
        </p:spPr>
        <p:txBody>
          <a:bodyPr vert="horz" lIns="91440" tIns="45720" rIns="91440" bIns="45720" rtlCol="0" anchor="ctr"/>
          <a:lstStyle>
            <a:lvl1pPr algn="ctr">
              <a:defRPr sz="2800" cap="all" baseline="0">
                <a:solidFill>
                  <a:schemeClr val="accent1">
                    <a:lumMod val="50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79266617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Lst>
  <p:hf sldNum="0" hdr="0" ftr="0" dt="0"/>
  <p:txStyles>
    <p:titleStyle>
      <a:lvl1pPr algn="l" defTabSz="914400" rtl="0" eaLnBrk="1" latinLnBrk="0" hangingPunct="1">
        <a:lnSpc>
          <a:spcPct val="90000"/>
        </a:lnSpc>
        <a:spcBef>
          <a:spcPct val="0"/>
        </a:spcBef>
        <a:buNone/>
        <a:defRPr sz="4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Remote_control" TargetMode="External"/><Relationship Id="rId7" Type="http://schemas.openxmlformats.org/officeDocument/2006/relationships/hyperlink" Target="https://github.com/denilsonsa/crx-ss-tv-remote/blob/master/tvremote.html" TargetMode="External"/><Relationship Id="rId2" Type="http://schemas.openxmlformats.org/officeDocument/2006/relationships/hyperlink" Target="https://in.pinterest.com/kvnr/remote-ui-design/" TargetMode="External"/><Relationship Id="rId1" Type="http://schemas.openxmlformats.org/officeDocument/2006/relationships/slideLayout" Target="../slideLayouts/slideLayout18.xml"/><Relationship Id="rId6" Type="http://schemas.openxmlformats.org/officeDocument/2006/relationships/hyperlink" Target="https://cpe-iitg.vlabs.ac.in/exp/prototyping-tv-remote/simulation/remote.html" TargetMode="External"/><Relationship Id="rId5" Type="http://schemas.openxmlformats.org/officeDocument/2006/relationships/hyperlink" Target="https://stackoverflow.com/questions/42882167/tv-remote-control-layout-with-flexbox" TargetMode="External"/><Relationship Id="rId4" Type="http://schemas.openxmlformats.org/officeDocument/2006/relationships/hyperlink" Target="https://www.youtube.com/watch?v=X1SNkEZW5h8"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dirty="0"/>
              <a:t>Modern TV Remote Smart Interface</a:t>
            </a:r>
          </a:p>
        </p:txBody>
      </p:sp>
      <p:sp>
        <p:nvSpPr>
          <p:cNvPr id="3" name="Subtitle 2"/>
          <p:cNvSpPr>
            <a:spLocks noGrp="1"/>
          </p:cNvSpPr>
          <p:nvPr>
            <p:ph type="subTitle" idx="1"/>
          </p:nvPr>
        </p:nvSpPr>
        <p:spPr/>
        <p:txBody>
          <a:bodyPr/>
          <a:lstStyle/>
          <a:p>
            <a:r>
              <a:rPr lang="en-IN" dirty="0"/>
              <a:t>Submitted by- </a:t>
            </a:r>
            <a:r>
              <a:rPr dirty="0"/>
              <a:t>Aman Singh (6303), Gyanish (6340), Rahul </a:t>
            </a:r>
            <a:r>
              <a:rPr dirty="0" err="1"/>
              <a:t>Ranjan</a:t>
            </a:r>
            <a:r>
              <a:rPr dirty="0"/>
              <a:t> (6324)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References</a:t>
            </a:r>
          </a:p>
        </p:txBody>
      </p:sp>
      <p:sp>
        <p:nvSpPr>
          <p:cNvPr id="5" name="Content Placeholder 4">
            <a:extLst>
              <a:ext uri="{FF2B5EF4-FFF2-40B4-BE49-F238E27FC236}">
                <a16:creationId xmlns:a16="http://schemas.microsoft.com/office/drawing/2014/main" id="{1F7113BB-B2C3-CE23-AED3-7FF748B2CF5C}"/>
              </a:ext>
            </a:extLst>
          </p:cNvPr>
          <p:cNvSpPr>
            <a:spLocks noGrp="1"/>
          </p:cNvSpPr>
          <p:nvPr>
            <p:ph idx="1"/>
          </p:nvPr>
        </p:nvSpPr>
        <p:spPr/>
        <p:txBody>
          <a:bodyPr/>
          <a:lstStyle/>
          <a:p>
            <a:r>
              <a:rPr lang="en-US" dirty="0">
                <a:hlinkClick r:id="rId2"/>
              </a:rPr>
              <a:t>https://</a:t>
            </a:r>
            <a:r>
              <a:rPr lang="en-US" dirty="0" err="1">
                <a:hlinkClick r:id="rId2"/>
              </a:rPr>
              <a:t>in.pinterest.com</a:t>
            </a:r>
            <a:r>
              <a:rPr lang="en-US" dirty="0">
                <a:hlinkClick r:id="rId2"/>
              </a:rPr>
              <a:t>/</a:t>
            </a:r>
            <a:r>
              <a:rPr lang="en-US" dirty="0" err="1">
                <a:hlinkClick r:id="rId2"/>
              </a:rPr>
              <a:t>kvnr</a:t>
            </a:r>
            <a:r>
              <a:rPr lang="en-US" dirty="0">
                <a:hlinkClick r:id="rId2"/>
              </a:rPr>
              <a:t>/remote-ui-design/</a:t>
            </a:r>
            <a:endParaRPr lang="en-IN" dirty="0"/>
          </a:p>
          <a:p>
            <a:r>
              <a:rPr lang="en-US" dirty="0">
                <a:hlinkClick r:id="rId3"/>
              </a:rPr>
              <a:t>https://en.wikipedia.org/wiki/Remote_control</a:t>
            </a:r>
            <a:endParaRPr lang="en-IN" dirty="0"/>
          </a:p>
          <a:p>
            <a:r>
              <a:rPr lang="en-US" dirty="0">
                <a:hlinkClick r:id="rId4"/>
              </a:rPr>
              <a:t>https://www.youtube.com/watch?v=X1SNkEZW5h8</a:t>
            </a:r>
            <a:endParaRPr lang="en-IN" dirty="0"/>
          </a:p>
          <a:p>
            <a:r>
              <a:rPr lang="en-US" dirty="0">
                <a:hlinkClick r:id="rId5"/>
              </a:rPr>
              <a:t>https://</a:t>
            </a:r>
            <a:r>
              <a:rPr lang="en-US" dirty="0" err="1">
                <a:hlinkClick r:id="rId5"/>
              </a:rPr>
              <a:t>stackoverflow.com</a:t>
            </a:r>
            <a:r>
              <a:rPr lang="en-US" dirty="0">
                <a:hlinkClick r:id="rId5"/>
              </a:rPr>
              <a:t>/questions/42882167/tv-remote-control-layout-</a:t>
            </a:r>
            <a:r>
              <a:rPr lang="en-US" dirty="0" err="1">
                <a:hlinkClick r:id="rId5"/>
              </a:rPr>
              <a:t>with-flexbox</a:t>
            </a:r>
            <a:endParaRPr lang="en-IN" dirty="0"/>
          </a:p>
          <a:p>
            <a:r>
              <a:rPr lang="en-US" dirty="0">
                <a:hlinkClick r:id="rId6"/>
              </a:rPr>
              <a:t>https://</a:t>
            </a:r>
            <a:r>
              <a:rPr lang="en-US" dirty="0" err="1">
                <a:hlinkClick r:id="rId6"/>
              </a:rPr>
              <a:t>cpe-iitg.vlabs.ac.in</a:t>
            </a:r>
            <a:r>
              <a:rPr lang="en-US" dirty="0">
                <a:hlinkClick r:id="rId6"/>
              </a:rPr>
              <a:t>/exp/prototyping-tv-remote/simulation/remote.html</a:t>
            </a:r>
            <a:endParaRPr lang="en-IN" dirty="0"/>
          </a:p>
          <a:p>
            <a:r>
              <a:rPr lang="en-IN" dirty="0">
                <a:hlinkClick r:id="rId7"/>
              </a:rPr>
              <a:t>https://</a:t>
            </a:r>
            <a:r>
              <a:rPr lang="en-IN" dirty="0" err="1">
                <a:hlinkClick r:id="rId7"/>
              </a:rPr>
              <a:t>github.com</a:t>
            </a:r>
            <a:r>
              <a:rPr lang="en-IN" dirty="0">
                <a:hlinkClick r:id="rId7"/>
              </a:rPr>
              <a:t>/</a:t>
            </a:r>
            <a:r>
              <a:rPr lang="en-IN" dirty="0" err="1">
                <a:hlinkClick r:id="rId7"/>
              </a:rPr>
              <a:t>denilsonsa</a:t>
            </a:r>
            <a:r>
              <a:rPr lang="en-IN" dirty="0">
                <a:hlinkClick r:id="rId7"/>
              </a:rPr>
              <a:t>/</a:t>
            </a:r>
            <a:r>
              <a:rPr lang="en-IN" dirty="0" err="1">
                <a:hlinkClick r:id="rId7"/>
              </a:rPr>
              <a:t>crx-ss-tv-remote</a:t>
            </a:r>
            <a:r>
              <a:rPr lang="en-IN" dirty="0">
                <a:hlinkClick r:id="rId7"/>
              </a:rPr>
              <a:t>/blob/master/</a:t>
            </a:r>
            <a:r>
              <a:rPr lang="en-IN" dirty="0" err="1">
                <a:hlinkClick r:id="rId7"/>
              </a:rPr>
              <a:t>tvremote.html</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Project Overview</a:t>
            </a:r>
          </a:p>
        </p:txBody>
      </p:sp>
      <p:sp>
        <p:nvSpPr>
          <p:cNvPr id="3" name="Content Placeholder 2"/>
          <p:cNvSpPr>
            <a:spLocks noGrp="1"/>
          </p:cNvSpPr>
          <p:nvPr>
            <p:ph idx="1"/>
          </p:nvPr>
        </p:nvSpPr>
        <p:spPr>
          <a:xfrm>
            <a:off x="685801" y="1655980"/>
            <a:ext cx="9374808" cy="3718606"/>
          </a:xfrm>
        </p:spPr>
        <p:txBody>
          <a:bodyPr>
            <a:normAutofit fontScale="77500" lnSpcReduction="20000"/>
          </a:bodyPr>
          <a:lstStyle/>
          <a:p>
            <a:pPr>
              <a:spcAft>
                <a:spcPts val="400"/>
              </a:spcAft>
              <a:defRPr sz="2800" b="1">
                <a:latin typeface="Calibri"/>
              </a:defRPr>
            </a:pPr>
            <a:r>
              <a:rPr dirty="0"/>
              <a:t>Mobile-friendly TV remote</a:t>
            </a:r>
          </a:p>
          <a:p>
            <a:pPr lvl="1">
              <a:spcAft>
                <a:spcPts val="1000"/>
              </a:spcAft>
              <a:defRPr sz="2000">
                <a:solidFill>
                  <a:srgbClr val="787878"/>
                </a:solidFill>
                <a:latin typeface="Calibri Light"/>
              </a:defRPr>
            </a:pPr>
            <a:r>
              <a:rPr dirty="0"/>
              <a:t>Optimized for smartphones and tablets.</a:t>
            </a:r>
          </a:p>
          <a:p>
            <a:pPr>
              <a:spcAft>
                <a:spcPts val="400"/>
              </a:spcAft>
              <a:defRPr sz="2800" b="1">
                <a:latin typeface="Calibri"/>
              </a:defRPr>
            </a:pPr>
            <a:r>
              <a:rPr dirty="0"/>
              <a:t>Built with HTML5, CSS3, JavaScript</a:t>
            </a:r>
          </a:p>
          <a:p>
            <a:pPr lvl="1">
              <a:spcAft>
                <a:spcPts val="1000"/>
              </a:spcAft>
              <a:defRPr sz="2000">
                <a:solidFill>
                  <a:srgbClr val="787878"/>
                </a:solidFill>
                <a:latin typeface="Calibri Light"/>
              </a:defRPr>
            </a:pPr>
            <a:r>
              <a:rPr dirty="0"/>
              <a:t>No external libraries, lightweight design.</a:t>
            </a:r>
          </a:p>
          <a:p>
            <a:pPr>
              <a:spcAft>
                <a:spcPts val="400"/>
              </a:spcAft>
              <a:defRPr sz="2800" b="1">
                <a:latin typeface="Calibri"/>
              </a:defRPr>
            </a:pPr>
            <a:r>
              <a:rPr dirty="0"/>
              <a:t>Features voice control, OTT app support</a:t>
            </a:r>
          </a:p>
          <a:p>
            <a:pPr lvl="1">
              <a:spcAft>
                <a:spcPts val="1000"/>
              </a:spcAft>
              <a:defRPr sz="2000">
                <a:solidFill>
                  <a:srgbClr val="787878"/>
                </a:solidFill>
                <a:latin typeface="Calibri Light"/>
              </a:defRPr>
            </a:pPr>
            <a:r>
              <a:rPr dirty="0"/>
              <a:t>Hands-free operation and app integration.</a:t>
            </a:r>
          </a:p>
          <a:p>
            <a:pPr algn="l">
              <a:spcBef>
                <a:spcPts val="1000"/>
              </a:spcBef>
              <a:spcAft>
                <a:spcPts val="1000"/>
              </a:spcAft>
              <a:defRPr sz="2000">
                <a:solidFill>
                  <a:srgbClr val="5A5A5A"/>
                </a:solidFill>
                <a:latin typeface="Calibri Light"/>
              </a:defRPr>
            </a:pPr>
            <a:r>
              <a:rPr dirty="0"/>
              <a:t>This project aims to provide an intuitive, mobile-optimized TV remote interface combining traditional controls with modern voice and touch interaction. The focus was on accessibility, speed, and user comfort.</a:t>
            </a:r>
          </a:p>
        </p:txBody>
      </p:sp>
      <p:pic>
        <p:nvPicPr>
          <p:cNvPr id="4" name="Picture 3">
            <a:extLst>
              <a:ext uri="{FF2B5EF4-FFF2-40B4-BE49-F238E27FC236}">
                <a16:creationId xmlns:a16="http://schemas.microsoft.com/office/drawing/2014/main" id="{A1A9566B-E32E-B64F-DCD6-87EDB6180182}"/>
              </a:ext>
            </a:extLst>
          </p:cNvPr>
          <p:cNvPicPr>
            <a:picLocks noChangeAspect="1"/>
          </p:cNvPicPr>
          <p:nvPr/>
        </p:nvPicPr>
        <p:blipFill>
          <a:blip r:embed="rId2"/>
          <a:stretch>
            <a:fillRect/>
          </a:stretch>
        </p:blipFill>
        <p:spPr>
          <a:xfrm>
            <a:off x="7626629" y="652177"/>
            <a:ext cx="3653960" cy="36550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Challenges</a:t>
            </a:r>
          </a:p>
        </p:txBody>
      </p:sp>
      <p:sp>
        <p:nvSpPr>
          <p:cNvPr id="3" name="Content Placeholder 2"/>
          <p:cNvSpPr>
            <a:spLocks noGrp="1"/>
          </p:cNvSpPr>
          <p:nvPr>
            <p:ph idx="1"/>
          </p:nvPr>
        </p:nvSpPr>
        <p:spPr>
          <a:xfrm>
            <a:off x="685801" y="1655980"/>
            <a:ext cx="10396884" cy="3635687"/>
          </a:xfrm>
        </p:spPr>
        <p:txBody>
          <a:bodyPr>
            <a:normAutofit fontScale="85000" lnSpcReduction="20000"/>
          </a:bodyPr>
          <a:lstStyle/>
          <a:p>
            <a:pPr>
              <a:spcAft>
                <a:spcPts val="400"/>
              </a:spcAft>
              <a:defRPr sz="2800" b="1">
                <a:latin typeface="Calibri"/>
              </a:defRPr>
            </a:pPr>
            <a:r>
              <a:rPr dirty="0"/>
              <a:t>Balancing Simplicity vs. Features</a:t>
            </a:r>
          </a:p>
          <a:p>
            <a:pPr lvl="1">
              <a:spcAft>
                <a:spcPts val="1000"/>
              </a:spcAft>
              <a:defRPr sz="2000">
                <a:solidFill>
                  <a:srgbClr val="787878"/>
                </a:solidFill>
                <a:latin typeface="Calibri Light"/>
              </a:defRPr>
            </a:pPr>
            <a:r>
              <a:rPr dirty="0"/>
              <a:t>Minimal clutter while keeping powerful functions.</a:t>
            </a:r>
          </a:p>
          <a:p>
            <a:pPr>
              <a:spcAft>
                <a:spcPts val="400"/>
              </a:spcAft>
              <a:defRPr sz="2800" b="1">
                <a:latin typeface="Calibri"/>
              </a:defRPr>
            </a:pPr>
            <a:r>
              <a:rPr dirty="0"/>
              <a:t>Ensuring Accessibility</a:t>
            </a:r>
          </a:p>
          <a:p>
            <a:pPr lvl="1">
              <a:spcAft>
                <a:spcPts val="1000"/>
              </a:spcAft>
              <a:defRPr sz="2000">
                <a:solidFill>
                  <a:srgbClr val="787878"/>
                </a:solidFill>
                <a:latin typeface="Calibri Light"/>
              </a:defRPr>
            </a:pPr>
            <a:r>
              <a:rPr dirty="0"/>
              <a:t>Voice commands and haptic feedback for all users.</a:t>
            </a:r>
          </a:p>
          <a:p>
            <a:pPr>
              <a:spcAft>
                <a:spcPts val="400"/>
              </a:spcAft>
              <a:defRPr sz="2800" b="1">
                <a:latin typeface="Calibri"/>
              </a:defRPr>
            </a:pPr>
            <a:r>
              <a:rPr dirty="0"/>
              <a:t>Mobile Responsiveness</a:t>
            </a:r>
          </a:p>
          <a:p>
            <a:pPr lvl="1">
              <a:spcAft>
                <a:spcPts val="1000"/>
              </a:spcAft>
              <a:defRPr sz="2000">
                <a:solidFill>
                  <a:srgbClr val="787878"/>
                </a:solidFill>
                <a:latin typeface="Calibri Light"/>
              </a:defRPr>
            </a:pPr>
            <a:r>
              <a:rPr dirty="0"/>
              <a:t>Dynamic resizing and touch optimization.</a:t>
            </a:r>
          </a:p>
          <a:p>
            <a:pPr>
              <a:spcAft>
                <a:spcPts val="400"/>
              </a:spcAft>
              <a:defRPr sz="2800" b="1">
                <a:latin typeface="Calibri"/>
              </a:defRPr>
            </a:pPr>
            <a:r>
              <a:rPr dirty="0"/>
              <a:t>Voice &amp; Gesture Integration</a:t>
            </a:r>
          </a:p>
        </p:txBody>
      </p:sp>
      <p:pic>
        <p:nvPicPr>
          <p:cNvPr id="4" name="Picture 3">
            <a:extLst>
              <a:ext uri="{FF2B5EF4-FFF2-40B4-BE49-F238E27FC236}">
                <a16:creationId xmlns:a16="http://schemas.microsoft.com/office/drawing/2014/main" id="{42FB51E8-2082-81DA-F60F-B32E28AF7FD1}"/>
              </a:ext>
            </a:extLst>
          </p:cNvPr>
          <p:cNvPicPr>
            <a:picLocks noChangeAspect="1"/>
          </p:cNvPicPr>
          <p:nvPr/>
        </p:nvPicPr>
        <p:blipFill>
          <a:blip r:embed="rId2"/>
          <a:stretch>
            <a:fillRect/>
          </a:stretch>
        </p:blipFill>
        <p:spPr>
          <a:xfrm>
            <a:off x="7094659" y="1422583"/>
            <a:ext cx="3800963" cy="37794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UI Screens</a:t>
            </a:r>
          </a:p>
        </p:txBody>
      </p:sp>
      <p:sp>
        <p:nvSpPr>
          <p:cNvPr id="3" name="Content Placeholder 2"/>
          <p:cNvSpPr>
            <a:spLocks noGrp="1"/>
          </p:cNvSpPr>
          <p:nvPr>
            <p:ph idx="1"/>
          </p:nvPr>
        </p:nvSpPr>
        <p:spPr/>
        <p:txBody>
          <a:bodyPr>
            <a:normAutofit fontScale="77500" lnSpcReduction="20000"/>
          </a:bodyPr>
          <a:lstStyle/>
          <a:p>
            <a:pPr>
              <a:spcAft>
                <a:spcPts val="400"/>
              </a:spcAft>
              <a:defRPr sz="2800" b="1">
                <a:latin typeface="Calibri"/>
              </a:defRPr>
            </a:pPr>
            <a:r>
              <a:rPr dirty="0"/>
              <a:t>Main Remote Control</a:t>
            </a:r>
          </a:p>
          <a:p>
            <a:pPr lvl="1">
              <a:spcAft>
                <a:spcPts val="1000"/>
              </a:spcAft>
              <a:defRPr sz="2000">
                <a:solidFill>
                  <a:srgbClr val="787878"/>
                </a:solidFill>
                <a:latin typeface="Calibri Light"/>
              </a:defRPr>
            </a:pPr>
            <a:r>
              <a:rPr dirty="0"/>
              <a:t>Power, volume, channel controls centralized.</a:t>
            </a:r>
          </a:p>
          <a:p>
            <a:pPr>
              <a:spcAft>
                <a:spcPts val="400"/>
              </a:spcAft>
              <a:defRPr sz="2800" b="1">
                <a:latin typeface="Calibri"/>
              </a:defRPr>
            </a:pPr>
            <a:r>
              <a:rPr dirty="0"/>
              <a:t>OTT Control (YouTube, Netflix)</a:t>
            </a:r>
          </a:p>
          <a:p>
            <a:pPr>
              <a:spcAft>
                <a:spcPts val="400"/>
              </a:spcAft>
              <a:defRPr sz="2800" b="1">
                <a:latin typeface="Calibri"/>
              </a:defRPr>
            </a:pPr>
            <a:r>
              <a:rPr dirty="0"/>
              <a:t>Favorites List Page</a:t>
            </a:r>
          </a:p>
          <a:p>
            <a:pPr lvl="1">
              <a:spcAft>
                <a:spcPts val="1000"/>
              </a:spcAft>
              <a:defRPr sz="2000">
                <a:solidFill>
                  <a:srgbClr val="787878"/>
                </a:solidFill>
                <a:latin typeface="Calibri Light"/>
              </a:defRPr>
            </a:pPr>
            <a:r>
              <a:rPr dirty="0"/>
              <a:t>Quick access to favorite channels.</a:t>
            </a:r>
          </a:p>
          <a:p>
            <a:pPr>
              <a:spcAft>
                <a:spcPts val="400"/>
              </a:spcAft>
              <a:defRPr sz="2800" b="1">
                <a:latin typeface="Calibri"/>
              </a:defRPr>
            </a:pPr>
            <a:r>
              <a:rPr dirty="0"/>
              <a:t>Settings Configuration Page</a:t>
            </a:r>
          </a:p>
          <a:p>
            <a:pPr lvl="1">
              <a:spcAft>
                <a:spcPts val="1000"/>
              </a:spcAft>
              <a:defRPr sz="2000">
                <a:solidFill>
                  <a:srgbClr val="787878"/>
                </a:solidFill>
                <a:latin typeface="Calibri Light"/>
              </a:defRPr>
            </a:pPr>
            <a:r>
              <a:rPr dirty="0"/>
              <a:t>Adjust beep, vibration, theme.</a:t>
            </a:r>
          </a:p>
        </p:txBody>
      </p:sp>
      <p:pic>
        <p:nvPicPr>
          <p:cNvPr id="4" name="Picture 3">
            <a:extLst>
              <a:ext uri="{FF2B5EF4-FFF2-40B4-BE49-F238E27FC236}">
                <a16:creationId xmlns:a16="http://schemas.microsoft.com/office/drawing/2014/main" id="{B24C62D3-13A1-B51F-A7FF-4BDDFC89D6B4}"/>
              </a:ext>
            </a:extLst>
          </p:cNvPr>
          <p:cNvPicPr>
            <a:picLocks noChangeAspect="1"/>
          </p:cNvPicPr>
          <p:nvPr/>
        </p:nvPicPr>
        <p:blipFill>
          <a:blip r:embed="rId2"/>
          <a:stretch>
            <a:fillRect/>
          </a:stretch>
        </p:blipFill>
        <p:spPr>
          <a:xfrm>
            <a:off x="9019089" y="342353"/>
            <a:ext cx="2487110" cy="5829846"/>
          </a:xfrm>
          <a:prstGeom prst="rect">
            <a:avLst/>
          </a:prstGeom>
        </p:spPr>
      </p:pic>
      <p:pic>
        <p:nvPicPr>
          <p:cNvPr id="5" name="Picture 4">
            <a:extLst>
              <a:ext uri="{FF2B5EF4-FFF2-40B4-BE49-F238E27FC236}">
                <a16:creationId xmlns:a16="http://schemas.microsoft.com/office/drawing/2014/main" id="{F2B5A2E5-DED4-5B27-8CB7-F4EBBE5F3515}"/>
              </a:ext>
            </a:extLst>
          </p:cNvPr>
          <p:cNvPicPr>
            <a:picLocks noChangeAspect="1"/>
          </p:cNvPicPr>
          <p:nvPr/>
        </p:nvPicPr>
        <p:blipFill>
          <a:blip r:embed="rId3"/>
          <a:stretch>
            <a:fillRect/>
          </a:stretch>
        </p:blipFill>
        <p:spPr>
          <a:xfrm>
            <a:off x="6328020" y="342353"/>
            <a:ext cx="2923089" cy="585671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Core Features</a:t>
            </a:r>
          </a:p>
        </p:txBody>
      </p:sp>
      <p:sp>
        <p:nvSpPr>
          <p:cNvPr id="3" name="Content Placeholder 2"/>
          <p:cNvSpPr>
            <a:spLocks noGrp="1"/>
          </p:cNvSpPr>
          <p:nvPr>
            <p:ph idx="1"/>
          </p:nvPr>
        </p:nvSpPr>
        <p:spPr>
          <a:xfrm>
            <a:off x="448235" y="1837766"/>
            <a:ext cx="10634449" cy="3536819"/>
          </a:xfrm>
        </p:spPr>
        <p:txBody>
          <a:bodyPr>
            <a:normAutofit fontScale="85000" lnSpcReduction="20000"/>
          </a:bodyPr>
          <a:lstStyle/>
          <a:p>
            <a:pPr>
              <a:spcAft>
                <a:spcPts val="400"/>
              </a:spcAft>
              <a:defRPr sz="2800" b="1">
                <a:latin typeface="Calibri"/>
              </a:defRPr>
            </a:pPr>
            <a:r>
              <a:rPr dirty="0"/>
              <a:t>Power, Volume, Channel </a:t>
            </a:r>
            <a:r>
              <a:rPr dirty="0" err="1"/>
              <a:t>Contro</a:t>
            </a:r>
            <a:r>
              <a:rPr lang="en-IN" dirty="0"/>
              <a:t>lS</a:t>
            </a:r>
            <a:endParaRPr dirty="0"/>
          </a:p>
          <a:p>
            <a:pPr>
              <a:spcAft>
                <a:spcPts val="400"/>
              </a:spcAft>
              <a:defRPr sz="2800" b="1">
                <a:latin typeface="Calibri"/>
              </a:defRPr>
            </a:pPr>
            <a:r>
              <a:rPr dirty="0"/>
              <a:t>Number Pad Input</a:t>
            </a:r>
          </a:p>
          <a:p>
            <a:pPr>
              <a:spcAft>
                <a:spcPts val="400"/>
              </a:spcAft>
              <a:defRPr sz="2800" b="1">
                <a:latin typeface="Calibri"/>
              </a:defRPr>
            </a:pPr>
            <a:r>
              <a:rPr dirty="0"/>
              <a:t>Voice Command Support</a:t>
            </a:r>
          </a:p>
          <a:p>
            <a:pPr>
              <a:spcAft>
                <a:spcPts val="400"/>
              </a:spcAft>
              <a:defRPr sz="2800" b="1">
                <a:latin typeface="Calibri"/>
              </a:defRPr>
            </a:pPr>
            <a:r>
              <a:rPr dirty="0"/>
              <a:t>Touchpad Swipe Gestures</a:t>
            </a:r>
          </a:p>
          <a:p>
            <a:pPr>
              <a:spcAft>
                <a:spcPts val="400"/>
              </a:spcAft>
              <a:defRPr sz="2800" b="1">
                <a:latin typeface="Calibri"/>
              </a:defRPr>
            </a:pPr>
            <a:r>
              <a:rPr dirty="0"/>
              <a:t>OTT Platform Control</a:t>
            </a:r>
          </a:p>
          <a:p>
            <a:pPr algn="l">
              <a:spcBef>
                <a:spcPts val="1000"/>
              </a:spcBef>
              <a:spcAft>
                <a:spcPts val="1000"/>
              </a:spcAft>
              <a:defRPr sz="2000">
                <a:solidFill>
                  <a:srgbClr val="5A5A5A"/>
                </a:solidFill>
                <a:latin typeface="Calibri Light"/>
              </a:defRPr>
            </a:pPr>
            <a:r>
              <a:rPr dirty="0"/>
              <a:t>The smart remote interface focuses on providing all critical functionalities with simple taps, swipes, and voice commands, making the experience effortless and interactive.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Accessibility Features</a:t>
            </a:r>
          </a:p>
        </p:txBody>
      </p:sp>
      <p:sp>
        <p:nvSpPr>
          <p:cNvPr id="3" name="Content Placeholder 2"/>
          <p:cNvSpPr>
            <a:spLocks noGrp="1"/>
          </p:cNvSpPr>
          <p:nvPr>
            <p:ph idx="1"/>
          </p:nvPr>
        </p:nvSpPr>
        <p:spPr/>
        <p:txBody>
          <a:bodyPr>
            <a:normAutofit fontScale="77500" lnSpcReduction="20000"/>
          </a:bodyPr>
          <a:lstStyle/>
          <a:p>
            <a:pPr>
              <a:spcAft>
                <a:spcPts val="400"/>
              </a:spcAft>
              <a:defRPr sz="2800" b="1">
                <a:latin typeface="Calibri"/>
              </a:defRPr>
            </a:pPr>
            <a:r>
              <a:rPr dirty="0"/>
              <a:t>Voice Feedback (Speech Synthesis)</a:t>
            </a:r>
          </a:p>
          <a:p>
            <a:pPr lvl="1">
              <a:spcAft>
                <a:spcPts val="1000"/>
              </a:spcAft>
              <a:defRPr sz="2000">
                <a:solidFill>
                  <a:srgbClr val="787878"/>
                </a:solidFill>
                <a:latin typeface="Calibri Light"/>
              </a:defRPr>
            </a:pPr>
            <a:r>
              <a:rPr dirty="0"/>
              <a:t>Confirms actions like 'Volume increased'.</a:t>
            </a:r>
          </a:p>
          <a:p>
            <a:pPr>
              <a:spcAft>
                <a:spcPts val="400"/>
              </a:spcAft>
              <a:defRPr sz="2800" b="1">
                <a:latin typeface="Calibri"/>
              </a:defRPr>
            </a:pPr>
            <a:r>
              <a:rPr dirty="0"/>
              <a:t>Haptic Feedback (Vibration)</a:t>
            </a:r>
          </a:p>
          <a:p>
            <a:pPr>
              <a:spcAft>
                <a:spcPts val="400"/>
              </a:spcAft>
              <a:defRPr sz="2800" b="1">
                <a:latin typeface="Calibri"/>
              </a:defRPr>
            </a:pPr>
            <a:r>
              <a:rPr dirty="0"/>
              <a:t>Audio Beeps</a:t>
            </a:r>
          </a:p>
          <a:p>
            <a:pPr lvl="1">
              <a:spcAft>
                <a:spcPts val="1000"/>
              </a:spcAft>
              <a:defRPr sz="2000">
                <a:solidFill>
                  <a:srgbClr val="787878"/>
                </a:solidFill>
                <a:latin typeface="Calibri Light"/>
              </a:defRPr>
            </a:pPr>
            <a:r>
              <a:rPr dirty="0"/>
              <a:t>Subtle sound cues on interaction.</a:t>
            </a:r>
          </a:p>
          <a:p>
            <a:pPr>
              <a:spcAft>
                <a:spcPts val="400"/>
              </a:spcAft>
              <a:defRPr sz="2800" b="1">
                <a:latin typeface="Calibri"/>
              </a:defRPr>
            </a:pPr>
            <a:r>
              <a:rPr dirty="0"/>
              <a:t>Mobile-Optimized Buttons</a:t>
            </a:r>
          </a:p>
          <a:p>
            <a:pPr lvl="1">
              <a:spcAft>
                <a:spcPts val="1000"/>
              </a:spcAft>
              <a:defRPr sz="2000">
                <a:solidFill>
                  <a:srgbClr val="787878"/>
                </a:solidFill>
                <a:latin typeface="Calibri Light"/>
              </a:defRPr>
            </a:pPr>
            <a:r>
              <a:rPr dirty="0"/>
              <a:t>Larger, spaced buttons for easy tapping.</a:t>
            </a:r>
          </a:p>
        </p:txBody>
      </p:sp>
      <p:pic>
        <p:nvPicPr>
          <p:cNvPr id="4" name="Picture 3">
            <a:extLst>
              <a:ext uri="{FF2B5EF4-FFF2-40B4-BE49-F238E27FC236}">
                <a16:creationId xmlns:a16="http://schemas.microsoft.com/office/drawing/2014/main" id="{DEFF75C6-03B5-6F7F-9470-E2D45BC09B9C}"/>
              </a:ext>
            </a:extLst>
          </p:cNvPr>
          <p:cNvPicPr>
            <a:picLocks noChangeAspect="1"/>
          </p:cNvPicPr>
          <p:nvPr/>
        </p:nvPicPr>
        <p:blipFill>
          <a:blip r:embed="rId2"/>
          <a:stretch>
            <a:fillRect/>
          </a:stretch>
        </p:blipFill>
        <p:spPr>
          <a:xfrm>
            <a:off x="6843081" y="1619791"/>
            <a:ext cx="4239603" cy="37547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Technology Stack</a:t>
            </a:r>
          </a:p>
        </p:txBody>
      </p:sp>
      <p:sp>
        <p:nvSpPr>
          <p:cNvPr id="3" name="Content Placeholder 2"/>
          <p:cNvSpPr>
            <a:spLocks noGrp="1"/>
          </p:cNvSpPr>
          <p:nvPr>
            <p:ph idx="1"/>
          </p:nvPr>
        </p:nvSpPr>
        <p:spPr>
          <a:xfrm>
            <a:off x="685801" y="1837766"/>
            <a:ext cx="10396883" cy="3536819"/>
          </a:xfrm>
        </p:spPr>
        <p:txBody>
          <a:bodyPr>
            <a:normAutofit lnSpcReduction="10000"/>
          </a:bodyPr>
          <a:lstStyle/>
          <a:p>
            <a:pPr>
              <a:spcAft>
                <a:spcPts val="400"/>
              </a:spcAft>
              <a:defRPr sz="2800" b="1">
                <a:latin typeface="Calibri"/>
              </a:defRPr>
            </a:pPr>
            <a:r>
              <a:rPr dirty="0"/>
              <a:t>HTML5, CSS3 (</a:t>
            </a:r>
            <a:r>
              <a:rPr dirty="0" err="1"/>
              <a:t>Flexbox</a:t>
            </a:r>
            <a:r>
              <a:rPr dirty="0"/>
              <a:t>, Grid, Media Queries)</a:t>
            </a:r>
          </a:p>
          <a:p>
            <a:pPr>
              <a:spcAft>
                <a:spcPts val="400"/>
              </a:spcAft>
              <a:defRPr sz="2800" b="1">
                <a:latin typeface="Calibri"/>
              </a:defRPr>
            </a:pPr>
            <a:r>
              <a:rPr dirty="0"/>
              <a:t>Vanilla JavaScript (No libraries)</a:t>
            </a:r>
          </a:p>
          <a:p>
            <a:pPr>
              <a:spcAft>
                <a:spcPts val="400"/>
              </a:spcAft>
              <a:defRPr sz="2800" b="1">
                <a:latin typeface="Calibri"/>
              </a:defRPr>
            </a:pPr>
            <a:r>
              <a:rPr dirty="0"/>
              <a:t>Web Speech API (Voice Recognition)</a:t>
            </a:r>
          </a:p>
          <a:p>
            <a:pPr lvl="1">
              <a:spcAft>
                <a:spcPts val="1000"/>
              </a:spcAft>
              <a:defRPr sz="2000">
                <a:solidFill>
                  <a:srgbClr val="787878"/>
                </a:solidFill>
                <a:latin typeface="Calibri Light"/>
              </a:defRPr>
            </a:pPr>
            <a:r>
              <a:rPr dirty="0"/>
              <a:t>Voice input and feedback.</a:t>
            </a:r>
          </a:p>
          <a:p>
            <a:pPr>
              <a:spcAft>
                <a:spcPts val="400"/>
              </a:spcAft>
              <a:defRPr sz="2800" b="1">
                <a:latin typeface="Calibri"/>
              </a:defRPr>
            </a:pPr>
            <a:r>
              <a:rPr dirty="0"/>
              <a:t>Touch Events API (Swipe Gestures)</a:t>
            </a:r>
          </a:p>
          <a:p>
            <a:pPr lvl="1">
              <a:spcAft>
                <a:spcPts val="1000"/>
              </a:spcAft>
              <a:defRPr sz="2000">
                <a:solidFill>
                  <a:srgbClr val="787878"/>
                </a:solidFill>
                <a:latin typeface="Calibri Light"/>
              </a:defRPr>
            </a:pPr>
            <a:r>
              <a:rPr dirty="0"/>
              <a:t>Native swipe detection and actions.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Modern Trends Implemented</a:t>
            </a:r>
          </a:p>
        </p:txBody>
      </p:sp>
      <p:sp>
        <p:nvSpPr>
          <p:cNvPr id="3" name="Content Placeholder 2"/>
          <p:cNvSpPr>
            <a:spLocks noGrp="1"/>
          </p:cNvSpPr>
          <p:nvPr>
            <p:ph idx="1"/>
          </p:nvPr>
        </p:nvSpPr>
        <p:spPr/>
        <p:txBody>
          <a:bodyPr>
            <a:normAutofit/>
          </a:bodyPr>
          <a:lstStyle/>
          <a:p>
            <a:pPr>
              <a:spcAft>
                <a:spcPts val="400"/>
              </a:spcAft>
              <a:defRPr sz="2800" b="1">
                <a:latin typeface="Calibri"/>
              </a:defRPr>
            </a:pPr>
            <a:r>
              <a:rPr dirty="0"/>
              <a:t>Voice Recognition Commands</a:t>
            </a:r>
          </a:p>
          <a:p>
            <a:pPr>
              <a:spcAft>
                <a:spcPts val="400"/>
              </a:spcAft>
              <a:defRPr sz="2800" b="1">
                <a:latin typeface="Calibri"/>
              </a:defRPr>
            </a:pPr>
            <a:r>
              <a:rPr dirty="0"/>
              <a:t>Personalized AI-like Interaction</a:t>
            </a:r>
          </a:p>
          <a:p>
            <a:pPr>
              <a:spcAft>
                <a:spcPts val="400"/>
              </a:spcAft>
              <a:defRPr sz="2800" b="1">
                <a:latin typeface="Calibri"/>
              </a:defRPr>
            </a:pPr>
            <a:r>
              <a:rPr dirty="0"/>
              <a:t>Cross-Device (Touch + Voice) Support</a:t>
            </a:r>
          </a:p>
          <a:p>
            <a:pPr>
              <a:spcAft>
                <a:spcPts val="400"/>
              </a:spcAft>
              <a:defRPr sz="2800" b="1">
                <a:latin typeface="Calibri"/>
              </a:defRPr>
            </a:pPr>
            <a:r>
              <a:rPr dirty="0"/>
              <a:t>OTT Service Integration</a:t>
            </a:r>
          </a:p>
          <a:p>
            <a:pPr lvl="1">
              <a:spcAft>
                <a:spcPts val="1000"/>
              </a:spcAft>
              <a:defRPr sz="2000">
                <a:solidFill>
                  <a:srgbClr val="787878"/>
                </a:solidFill>
                <a:latin typeface="Calibri Light"/>
              </a:defRPr>
            </a:pPr>
            <a:r>
              <a:rPr dirty="0"/>
              <a:t>Instant access to YouTube, Netflix via remote.</a:t>
            </a:r>
          </a:p>
        </p:txBody>
      </p:sp>
      <p:pic>
        <p:nvPicPr>
          <p:cNvPr id="4" name="Picture 3">
            <a:extLst>
              <a:ext uri="{FF2B5EF4-FFF2-40B4-BE49-F238E27FC236}">
                <a16:creationId xmlns:a16="http://schemas.microsoft.com/office/drawing/2014/main" id="{6457AC7F-EA72-DB93-C756-589076D2938E}"/>
              </a:ext>
            </a:extLst>
          </p:cNvPr>
          <p:cNvPicPr>
            <a:picLocks noChangeAspect="1"/>
          </p:cNvPicPr>
          <p:nvPr/>
        </p:nvPicPr>
        <p:blipFill>
          <a:blip r:embed="rId2"/>
          <a:stretch>
            <a:fillRect/>
          </a:stretch>
        </p:blipFill>
        <p:spPr>
          <a:xfrm>
            <a:off x="7943419" y="1546722"/>
            <a:ext cx="3413186" cy="37645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a:xfrm>
            <a:off x="772959" y="1837766"/>
            <a:ext cx="10396883" cy="3311189"/>
          </a:xfrm>
        </p:spPr>
        <p:txBody>
          <a:bodyPr>
            <a:normAutofit fontScale="92500" lnSpcReduction="20000"/>
          </a:bodyPr>
          <a:lstStyle/>
          <a:p>
            <a:pPr>
              <a:spcAft>
                <a:spcPts val="400"/>
              </a:spcAft>
              <a:defRPr sz="2800" b="1">
                <a:latin typeface="Calibri"/>
              </a:defRPr>
            </a:pPr>
            <a:r>
              <a:rPr dirty="0"/>
              <a:t>Balanced Usability and Functionality</a:t>
            </a:r>
          </a:p>
          <a:p>
            <a:pPr>
              <a:spcAft>
                <a:spcPts val="400"/>
              </a:spcAft>
              <a:defRPr sz="2800" b="1">
                <a:latin typeface="Calibri"/>
              </a:defRPr>
            </a:pPr>
            <a:r>
              <a:rPr dirty="0"/>
              <a:t>High Accessibility Features</a:t>
            </a:r>
          </a:p>
          <a:p>
            <a:pPr>
              <a:spcAft>
                <a:spcPts val="400"/>
              </a:spcAft>
              <a:defRPr sz="2800" b="1">
                <a:latin typeface="Calibri"/>
              </a:defRPr>
            </a:pPr>
            <a:r>
              <a:rPr dirty="0"/>
              <a:t>Future Scope</a:t>
            </a:r>
          </a:p>
          <a:p>
            <a:pPr lvl="1">
              <a:spcAft>
                <a:spcPts val="1000"/>
              </a:spcAft>
              <a:defRPr sz="2000">
                <a:solidFill>
                  <a:srgbClr val="787878"/>
                </a:solidFill>
                <a:latin typeface="Calibri Light"/>
              </a:defRPr>
            </a:pPr>
            <a:r>
              <a:rPr dirty="0"/>
              <a:t>IR/</a:t>
            </a:r>
            <a:r>
              <a:rPr dirty="0" err="1"/>
              <a:t>Bluetoo</a:t>
            </a:r>
            <a:r>
              <a:rPr lang="en-IN" dirty="0" err="1"/>
              <a:t>th</a:t>
            </a:r>
            <a:r>
              <a:rPr lang="en-IN" dirty="0"/>
              <a:t> hardware integration, Smart TV linking.</a:t>
            </a:r>
            <a:endParaRPr dirty="0"/>
          </a:p>
          <a:p>
            <a:pPr algn="l">
              <a:spcBef>
                <a:spcPts val="1000"/>
              </a:spcBef>
              <a:spcAft>
                <a:spcPts val="1000"/>
              </a:spcAft>
              <a:defRPr sz="2000">
                <a:solidFill>
                  <a:srgbClr val="5A5A5A"/>
                </a:solidFill>
                <a:latin typeface="Calibri Light"/>
              </a:defRPr>
            </a:pPr>
            <a:r>
              <a:rPr dirty="0"/>
              <a:t>This project shows that an intuitive TV remote UI can combine touch, voice, and traditional navigation methods to create an enhanced, accessible user experience. Future versions could integrate with actual TV devices via Bluetooth or Wi-Fi.</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otalTime>1</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Main Event</vt:lpstr>
      <vt:lpstr>Modern TV Remote Smart Interface</vt:lpstr>
      <vt:lpstr>Project Overview</vt:lpstr>
      <vt:lpstr>Challenges</vt:lpstr>
      <vt:lpstr>UI Screens</vt:lpstr>
      <vt:lpstr>Core Features</vt:lpstr>
      <vt:lpstr>Accessibility Features</vt:lpstr>
      <vt:lpstr>Technology Stack</vt:lpstr>
      <vt:lpstr>Modern Trends Implemented</vt:lpstr>
      <vt:lpstr>Conclusion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TV Remote Smart Interface</dc:title>
  <dc:subject/>
  <dc:creator/>
  <cp:keywords/>
  <dc:description>generated using python-pptx</dc:description>
  <cp:lastModifiedBy>Aman Singh</cp:lastModifiedBy>
  <cp:revision>2</cp:revision>
  <dcterms:created xsi:type="dcterms:W3CDTF">2013-01-27T09:14:16Z</dcterms:created>
  <dcterms:modified xsi:type="dcterms:W3CDTF">2025-04-28T05:32:47Z</dcterms:modified>
  <cp:category/>
</cp:coreProperties>
</file>